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FDFAE-DA79-4269-93BB-FD0E1DFC16D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C13F5328-7A21-4BDA-A261-629F3B041818}">
      <dgm:prSet phldrT="[Текст]"/>
      <dgm:spPr/>
      <dgm:t>
        <a:bodyPr/>
        <a:lstStyle/>
        <a:p>
          <a:r>
            <a:rPr lang="uk-UA" dirty="0" smtClean="0"/>
            <a:t>Лексикологія</a:t>
          </a:r>
          <a:endParaRPr lang="uk-UA" dirty="0"/>
        </a:p>
      </dgm:t>
    </dgm:pt>
    <dgm:pt modelId="{14432FF6-678B-45E8-8DBF-371CF30E2F4E}" type="parTrans" cxnId="{3C6B56FA-414C-45BF-A673-E760624EDB50}">
      <dgm:prSet/>
      <dgm:spPr/>
      <dgm:t>
        <a:bodyPr/>
        <a:lstStyle/>
        <a:p>
          <a:endParaRPr lang="uk-UA"/>
        </a:p>
      </dgm:t>
    </dgm:pt>
    <dgm:pt modelId="{70415981-40BB-4D28-BC56-D5A4BC726985}" type="sibTrans" cxnId="{3C6B56FA-414C-45BF-A673-E760624EDB50}">
      <dgm:prSet/>
      <dgm:spPr/>
      <dgm:t>
        <a:bodyPr/>
        <a:lstStyle/>
        <a:p>
          <a:endParaRPr lang="uk-UA"/>
        </a:p>
      </dgm:t>
    </dgm:pt>
    <dgm:pt modelId="{348C9A3E-85E8-48D4-B5CD-BB2B342B108C}">
      <dgm:prSet phldrT="[Текст]"/>
      <dgm:spPr/>
      <dgm:t>
        <a:bodyPr/>
        <a:lstStyle/>
        <a:p>
          <a:r>
            <a:rPr lang="uk-UA" dirty="0" smtClean="0"/>
            <a:t>Стилістика</a:t>
          </a:r>
          <a:endParaRPr lang="uk-UA" dirty="0"/>
        </a:p>
      </dgm:t>
    </dgm:pt>
    <dgm:pt modelId="{07FCAFD6-59CD-4B29-AF9F-970FDD5E6DCE}" type="parTrans" cxnId="{F3DE2333-01FE-47E9-B4F4-BFF4E9B8D6DF}">
      <dgm:prSet/>
      <dgm:spPr/>
      <dgm:t>
        <a:bodyPr/>
        <a:lstStyle/>
        <a:p>
          <a:endParaRPr lang="uk-UA"/>
        </a:p>
      </dgm:t>
    </dgm:pt>
    <dgm:pt modelId="{19EBEDD7-9B47-4B54-B490-66680FC09C3B}" type="sibTrans" cxnId="{F3DE2333-01FE-47E9-B4F4-BFF4E9B8D6DF}">
      <dgm:prSet/>
      <dgm:spPr/>
      <dgm:t>
        <a:bodyPr/>
        <a:lstStyle/>
        <a:p>
          <a:endParaRPr lang="uk-UA"/>
        </a:p>
      </dgm:t>
    </dgm:pt>
    <dgm:pt modelId="{536FB314-AA08-4518-A63F-D61C4BDCB609}" type="pres">
      <dgm:prSet presAssocID="{04FFDFAE-DA79-4269-93BB-FD0E1DFC16D3}" presName="linearFlow" presStyleCnt="0">
        <dgm:presLayoutVars>
          <dgm:dir/>
          <dgm:resizeHandles val="exact"/>
        </dgm:presLayoutVars>
      </dgm:prSet>
      <dgm:spPr/>
    </dgm:pt>
    <dgm:pt modelId="{B507211C-F3D2-4BA8-BE4D-6B8C88883007}" type="pres">
      <dgm:prSet presAssocID="{C13F5328-7A21-4BDA-A261-629F3B041818}" presName="composite" presStyleCnt="0"/>
      <dgm:spPr/>
    </dgm:pt>
    <dgm:pt modelId="{D2B81FFE-982A-419F-BCDD-04496B775AE9}" type="pres">
      <dgm:prSet presAssocID="{C13F5328-7A21-4BDA-A261-629F3B041818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EBA9AFA5-C289-42BA-A221-59D0D9B66260}" type="pres">
      <dgm:prSet presAssocID="{C13F5328-7A21-4BDA-A261-629F3B041818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6015F-FBCB-4920-A775-49EB8F0FA451}" type="pres">
      <dgm:prSet presAssocID="{70415981-40BB-4D28-BC56-D5A4BC726985}" presName="spacing" presStyleCnt="0"/>
      <dgm:spPr/>
    </dgm:pt>
    <dgm:pt modelId="{094BF155-8835-47C7-ABFB-042C7ED682CB}" type="pres">
      <dgm:prSet presAssocID="{348C9A3E-85E8-48D4-B5CD-BB2B342B108C}" presName="composite" presStyleCnt="0"/>
      <dgm:spPr/>
    </dgm:pt>
    <dgm:pt modelId="{B16FD2CF-39CD-4362-A50E-A2920E14441A}" type="pres">
      <dgm:prSet presAssocID="{348C9A3E-85E8-48D4-B5CD-BB2B342B108C}" presName="imgShp" presStyleLbl="fgImgPlac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4326C4EE-9F32-4225-9527-A8D3CD586991}" type="pres">
      <dgm:prSet presAssocID="{348C9A3E-85E8-48D4-B5CD-BB2B342B108C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9FC478-DF67-47CA-A846-F438F1089ED9}" type="presOf" srcId="{C13F5328-7A21-4BDA-A261-629F3B041818}" destId="{EBA9AFA5-C289-42BA-A221-59D0D9B66260}" srcOrd="0" destOrd="0" presId="urn:microsoft.com/office/officeart/2005/8/layout/vList3#1"/>
    <dgm:cxn modelId="{3C6B56FA-414C-45BF-A673-E760624EDB50}" srcId="{04FFDFAE-DA79-4269-93BB-FD0E1DFC16D3}" destId="{C13F5328-7A21-4BDA-A261-629F3B041818}" srcOrd="0" destOrd="0" parTransId="{14432FF6-678B-45E8-8DBF-371CF30E2F4E}" sibTransId="{70415981-40BB-4D28-BC56-D5A4BC726985}"/>
    <dgm:cxn modelId="{7C79DA8C-D030-46C1-A273-2536D5BD87CE}" type="presOf" srcId="{348C9A3E-85E8-48D4-B5CD-BB2B342B108C}" destId="{4326C4EE-9F32-4225-9527-A8D3CD586991}" srcOrd="0" destOrd="0" presId="urn:microsoft.com/office/officeart/2005/8/layout/vList3#1"/>
    <dgm:cxn modelId="{2B08E959-954F-4B20-BFEF-B77D5FBCD408}" type="presOf" srcId="{04FFDFAE-DA79-4269-93BB-FD0E1DFC16D3}" destId="{536FB314-AA08-4518-A63F-D61C4BDCB609}" srcOrd="0" destOrd="0" presId="urn:microsoft.com/office/officeart/2005/8/layout/vList3#1"/>
    <dgm:cxn modelId="{F3DE2333-01FE-47E9-B4F4-BFF4E9B8D6DF}" srcId="{04FFDFAE-DA79-4269-93BB-FD0E1DFC16D3}" destId="{348C9A3E-85E8-48D4-B5CD-BB2B342B108C}" srcOrd="1" destOrd="0" parTransId="{07FCAFD6-59CD-4B29-AF9F-970FDD5E6DCE}" sibTransId="{19EBEDD7-9B47-4B54-B490-66680FC09C3B}"/>
    <dgm:cxn modelId="{4C55FAE6-355C-41DB-8475-DE09B4AAE88C}" type="presParOf" srcId="{536FB314-AA08-4518-A63F-D61C4BDCB609}" destId="{B507211C-F3D2-4BA8-BE4D-6B8C88883007}" srcOrd="0" destOrd="0" presId="urn:microsoft.com/office/officeart/2005/8/layout/vList3#1"/>
    <dgm:cxn modelId="{7BC9429C-E1A7-4A76-8222-1493FB60D9C9}" type="presParOf" srcId="{B507211C-F3D2-4BA8-BE4D-6B8C88883007}" destId="{D2B81FFE-982A-419F-BCDD-04496B775AE9}" srcOrd="0" destOrd="0" presId="urn:microsoft.com/office/officeart/2005/8/layout/vList3#1"/>
    <dgm:cxn modelId="{E2020C4F-10E0-4DED-9E93-001A07B26C91}" type="presParOf" srcId="{B507211C-F3D2-4BA8-BE4D-6B8C88883007}" destId="{EBA9AFA5-C289-42BA-A221-59D0D9B66260}" srcOrd="1" destOrd="0" presId="urn:microsoft.com/office/officeart/2005/8/layout/vList3#1"/>
    <dgm:cxn modelId="{679E8E8A-CEED-42F1-95C0-C637843D8952}" type="presParOf" srcId="{536FB314-AA08-4518-A63F-D61C4BDCB609}" destId="{4C26015F-FBCB-4920-A775-49EB8F0FA451}" srcOrd="1" destOrd="0" presId="urn:microsoft.com/office/officeart/2005/8/layout/vList3#1"/>
    <dgm:cxn modelId="{978C4914-4903-48FD-8C1B-2230B6140E8E}" type="presParOf" srcId="{536FB314-AA08-4518-A63F-D61C4BDCB609}" destId="{094BF155-8835-47C7-ABFB-042C7ED682CB}" srcOrd="2" destOrd="0" presId="urn:microsoft.com/office/officeart/2005/8/layout/vList3#1"/>
    <dgm:cxn modelId="{1411D34B-CAC4-4DE5-86BB-33D1311E8B9E}" type="presParOf" srcId="{094BF155-8835-47C7-ABFB-042C7ED682CB}" destId="{B16FD2CF-39CD-4362-A50E-A2920E14441A}" srcOrd="0" destOrd="0" presId="urn:microsoft.com/office/officeart/2005/8/layout/vList3#1"/>
    <dgm:cxn modelId="{847F3132-986E-4CD5-878A-5DD3E7083D2D}" type="presParOf" srcId="{094BF155-8835-47C7-ABFB-042C7ED682CB}" destId="{4326C4EE-9F32-4225-9527-A8D3CD58699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A9AFA5-C289-42BA-A221-59D0D9B66260}">
      <dsp:nvSpPr>
        <dsp:cNvPr id="0" name=""/>
        <dsp:cNvSpPr/>
      </dsp:nvSpPr>
      <dsp:spPr>
        <a:xfrm rot="10800000">
          <a:off x="1822488" y="851"/>
          <a:ext cx="5675376" cy="15719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166" tIns="156210" rIns="291592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Лексикологія</a:t>
          </a:r>
          <a:endParaRPr lang="uk-UA" sz="4100" kern="1200" dirty="0"/>
        </a:p>
      </dsp:txBody>
      <dsp:txXfrm rot="10800000">
        <a:off x="1822488" y="851"/>
        <a:ext cx="5675376" cy="1571904"/>
      </dsp:txXfrm>
    </dsp:sp>
    <dsp:sp modelId="{D2B81FFE-982A-419F-BCDD-04496B775AE9}">
      <dsp:nvSpPr>
        <dsp:cNvPr id="0" name=""/>
        <dsp:cNvSpPr/>
      </dsp:nvSpPr>
      <dsp:spPr>
        <a:xfrm>
          <a:off x="1036535" y="851"/>
          <a:ext cx="1571904" cy="157190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26C4EE-9F32-4225-9527-A8D3CD586991}">
      <dsp:nvSpPr>
        <dsp:cNvPr id="0" name=""/>
        <dsp:cNvSpPr/>
      </dsp:nvSpPr>
      <dsp:spPr>
        <a:xfrm rot="10800000">
          <a:off x="1822488" y="2041981"/>
          <a:ext cx="5675376" cy="15719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166" tIns="156210" rIns="291592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Стилістика</a:t>
          </a:r>
          <a:endParaRPr lang="uk-UA" sz="4100" kern="1200" dirty="0"/>
        </a:p>
      </dsp:txBody>
      <dsp:txXfrm rot="10800000">
        <a:off x="1822488" y="2041981"/>
        <a:ext cx="5675376" cy="1571904"/>
      </dsp:txXfrm>
    </dsp:sp>
    <dsp:sp modelId="{B16FD2CF-39CD-4362-A50E-A2920E14441A}">
      <dsp:nvSpPr>
        <dsp:cNvPr id="0" name=""/>
        <dsp:cNvSpPr/>
      </dsp:nvSpPr>
      <dsp:spPr>
        <a:xfrm>
          <a:off x="1036535" y="2041981"/>
          <a:ext cx="1571904" cy="157190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9708" y="496389"/>
            <a:ext cx="11641183" cy="2325189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Порівняльна лексикологія німецької та української мов / </a:t>
            </a:r>
            <a:br>
              <a:rPr lang="uk-UA" sz="3200" b="1" dirty="0" smtClean="0"/>
            </a:br>
            <a:r>
              <a:rPr lang="uk-UA" sz="3200" b="1" dirty="0" smtClean="0"/>
              <a:t>Порівняльна стилістика  німецької та української мов</a:t>
            </a:r>
            <a:endParaRPr lang="uk-UA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7017354" cy="1947333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cs typeface="Aharoni" pitchFamily="2" charset="-79"/>
              </a:rPr>
              <a:t>03 Гуманітарні науки 035 Філологія (Германські мови та літератури (переклад включно), перша – англійська)</a:t>
            </a:r>
            <a:endParaRPr lang="uk-UA" sz="3200" b="1" dirty="0">
              <a:solidFill>
                <a:srgbClr val="00206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82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0221286"/>
              </p:ext>
            </p:extLst>
          </p:nvPr>
        </p:nvGraphicFramePr>
        <p:xfrm>
          <a:off x="0" y="1887583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Yoga, Typografie, Typ, Text, Wörter, Z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603" y="578579"/>
            <a:ext cx="36957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588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135" y="1301042"/>
            <a:ext cx="6321286" cy="5805152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solidFill>
                  <a:srgbClr val="002060"/>
                </a:solidFill>
              </a:rPr>
              <a:t>оперувати </a:t>
            </a:r>
            <a:r>
              <a:rPr lang="uk-UA" sz="2200" b="1" dirty="0">
                <a:solidFill>
                  <a:srgbClr val="002060"/>
                </a:solidFill>
              </a:rPr>
              <a:t>основними поняттями лексикології; користуватися різними типами словників;</a:t>
            </a:r>
          </a:p>
          <a:p>
            <a:r>
              <a:rPr lang="uk-UA" sz="2200" b="1" dirty="0">
                <a:solidFill>
                  <a:srgbClr val="002060"/>
                </a:solidFill>
              </a:rPr>
              <a:t>	правильно вживати лексичні та фразеологічні звороти </a:t>
            </a:r>
            <a:r>
              <a:rPr lang="uk-UA" sz="2200" b="1" dirty="0" smtClean="0">
                <a:solidFill>
                  <a:srgbClr val="002060"/>
                </a:solidFill>
              </a:rPr>
              <a:t>німецької та української мов;</a:t>
            </a:r>
            <a:endParaRPr lang="uk-UA" sz="2200" b="1" dirty="0">
              <a:solidFill>
                <a:srgbClr val="002060"/>
              </a:solidFill>
            </a:endParaRPr>
          </a:p>
          <a:p>
            <a:r>
              <a:rPr lang="uk-UA" sz="2200" b="1" dirty="0" smtClean="0">
                <a:solidFill>
                  <a:srgbClr val="002060"/>
                </a:solidFill>
              </a:rPr>
              <a:t> </a:t>
            </a:r>
            <a:r>
              <a:rPr lang="uk-UA" sz="2200" b="1" dirty="0">
                <a:solidFill>
                  <a:srgbClr val="002060"/>
                </a:solidFill>
              </a:rPr>
              <a:t>підбирати синоніми, антоніми, будувати синонімічні </a:t>
            </a:r>
            <a:r>
              <a:rPr lang="uk-UA" sz="2200" b="1" dirty="0" smtClean="0">
                <a:solidFill>
                  <a:srgbClr val="002060"/>
                </a:solidFill>
              </a:rPr>
              <a:t>ряди німецької та української мов;</a:t>
            </a:r>
            <a:endParaRPr lang="uk-UA" sz="2200" b="1" dirty="0">
              <a:solidFill>
                <a:srgbClr val="002060"/>
              </a:solidFill>
            </a:endParaRPr>
          </a:p>
          <a:p>
            <a:r>
              <a:rPr lang="uk-UA" sz="2200" b="1" dirty="0" smtClean="0">
                <a:solidFill>
                  <a:srgbClr val="002060"/>
                </a:solidFill>
              </a:rPr>
              <a:t>порівнювати тематичні </a:t>
            </a:r>
            <a:r>
              <a:rPr lang="uk-UA" sz="2200" b="1" dirty="0">
                <a:solidFill>
                  <a:srgbClr val="002060"/>
                </a:solidFill>
              </a:rPr>
              <a:t>групи, лексико-семантичні поля  тощо;</a:t>
            </a:r>
          </a:p>
          <a:p>
            <a:r>
              <a:rPr lang="uk-UA" sz="2200" b="1" dirty="0" smtClean="0">
                <a:solidFill>
                  <a:srgbClr val="002060"/>
                </a:solidFill>
              </a:rPr>
              <a:t>розмежовувати </a:t>
            </a:r>
            <a:r>
              <a:rPr lang="uk-UA" sz="2200" b="1" dirty="0">
                <a:solidFill>
                  <a:srgbClr val="002060"/>
                </a:solidFill>
              </a:rPr>
              <a:t>основні види семантичної деривації.</a:t>
            </a:r>
          </a:p>
          <a:p>
            <a:endParaRPr lang="uk-UA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5797" y="383569"/>
            <a:ext cx="10069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cs typeface="Aharoni" pitchFamily="2" charset="-79"/>
              </a:rPr>
              <a:t>Завдання</a:t>
            </a:r>
            <a:r>
              <a:rPr lang="ru-RU" sz="2800" b="1" dirty="0" smtClean="0">
                <a:solidFill>
                  <a:schemeClr val="bg1"/>
                </a:solidFill>
                <a:cs typeface="Aharoni" pitchFamily="2" charset="-79"/>
              </a:rPr>
              <a:t> курсу пор</a:t>
            </a:r>
            <a:r>
              <a:rPr lang="uk-UA" sz="2800" b="1" dirty="0" err="1" smtClean="0">
                <a:solidFill>
                  <a:schemeClr val="bg1"/>
                </a:solidFill>
                <a:cs typeface="Aharoni" pitchFamily="2" charset="-79"/>
              </a:rPr>
              <a:t>івняльної</a:t>
            </a:r>
            <a:r>
              <a:rPr lang="uk-UA" sz="2800" b="1" dirty="0" smtClean="0">
                <a:solidFill>
                  <a:schemeClr val="bg1"/>
                </a:solidFill>
                <a:cs typeface="Aharoni" pitchFamily="2" charset="-79"/>
              </a:rPr>
              <a:t> лексикології </a:t>
            </a:r>
            <a:r>
              <a:rPr lang="uk-UA" sz="2800" b="1" dirty="0" smtClean="0">
                <a:solidFill>
                  <a:schemeClr val="bg1"/>
                </a:solidFill>
              </a:rPr>
              <a:t>німецької та української мов</a:t>
            </a:r>
            <a:r>
              <a:rPr lang="uk-UA" sz="2800" b="1" dirty="0" smtClean="0">
                <a:solidFill>
                  <a:schemeClr val="bg1"/>
                </a:solidFill>
                <a:cs typeface="Aharoni" pitchFamily="2" charset="-79"/>
              </a:rPr>
              <a:t> </a:t>
            </a:r>
            <a:endParaRPr lang="ru-RU" sz="2800" b="1" dirty="0">
              <a:solidFill>
                <a:schemeClr val="bg1"/>
              </a:solidFill>
              <a:cs typeface="Aharoni" pitchFamily="2" charset="-79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43034" y="1688782"/>
            <a:ext cx="3457575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9821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412" y="1334247"/>
            <a:ext cx="5943601" cy="53086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sz="2400" b="1" dirty="0" smtClean="0">
                <a:solidFill>
                  <a:srgbClr val="002060"/>
                </a:solidFill>
              </a:rPr>
              <a:t>навчити </a:t>
            </a:r>
            <a:r>
              <a:rPr lang="uk-UA" sz="2400" b="1" dirty="0" smtClean="0">
                <a:solidFill>
                  <a:srgbClr val="002060"/>
                </a:solidFill>
              </a:rPr>
              <a:t>студентів розрізняти особливості мовлення в різних сферах функціонування мови (у повсякденній, офіційній, науковій, публіцистичній сферах і в художній літературі) та різноманітних мовленнєвих ситуаціях</a:t>
            </a:r>
            <a:r>
              <a:rPr lang="ru-RU" sz="2400" b="1" dirty="0" smtClean="0">
                <a:solidFill>
                  <a:srgbClr val="002060"/>
                </a:solidFill>
              </a:rPr>
              <a:t>;</a:t>
            </a:r>
          </a:p>
          <a:p>
            <a:pPr lvl="0" algn="just"/>
            <a:r>
              <a:rPr lang="uk-UA" sz="2400" b="1" dirty="0" smtClean="0">
                <a:solidFill>
                  <a:srgbClr val="002060"/>
                </a:solidFill>
              </a:rPr>
              <a:t>навчити студентів свідомо відбирати мовностилістичні засоби для повноцінної й ефективної передачі відповідної інформації;</a:t>
            </a:r>
          </a:p>
          <a:p>
            <a:pPr lvl="0" algn="just"/>
            <a:r>
              <a:rPr lang="uk-UA" sz="2400" b="1" dirty="0" smtClean="0">
                <a:solidFill>
                  <a:srgbClr val="002060"/>
                </a:solidFill>
              </a:rPr>
              <a:t>розвивати </a:t>
            </a:r>
            <a:r>
              <a:rPr lang="uk-UA" sz="2400" b="1" dirty="0" smtClean="0">
                <a:solidFill>
                  <a:srgbClr val="002060"/>
                </a:solidFill>
              </a:rPr>
              <a:t>у студентів вміння й навички порівняльно-стилістичного аналізу;</a:t>
            </a:r>
          </a:p>
          <a:p>
            <a:pPr lvl="0" algn="just"/>
            <a:r>
              <a:rPr lang="uk-UA" sz="2400" b="1" dirty="0" smtClean="0">
                <a:solidFill>
                  <a:srgbClr val="002060"/>
                </a:solidFill>
              </a:rPr>
              <a:t>навчити студентів робити літературний переклад різножанрових текстів.</a:t>
            </a:r>
          </a:p>
          <a:p>
            <a:endParaRPr lang="uk-UA" sz="2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7631" y="6519861"/>
            <a:ext cx="3657600" cy="2091267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3074" name="Picture 2" descr="Bücher, Bleistifte, Kugelschrei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8194" y="2278821"/>
            <a:ext cx="485775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53035" y="218746"/>
            <a:ext cx="100180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Завдання</a:t>
            </a:r>
            <a:r>
              <a:rPr lang="ru-RU" sz="2800" b="1" dirty="0" smtClean="0">
                <a:solidFill>
                  <a:schemeClr val="bg1"/>
                </a:solidFill>
              </a:rPr>
              <a:t> курсу пор</a:t>
            </a:r>
            <a:r>
              <a:rPr lang="uk-UA" sz="2800" b="1" dirty="0" err="1" smtClean="0">
                <a:solidFill>
                  <a:schemeClr val="bg1"/>
                </a:solidFill>
              </a:rPr>
              <a:t>івняльної</a:t>
            </a:r>
            <a:r>
              <a:rPr lang="uk-UA" sz="2800" b="1" dirty="0" smtClean="0">
                <a:solidFill>
                  <a:schemeClr val="bg1"/>
                </a:solidFill>
              </a:rPr>
              <a:t> стилістики німецької та української мов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41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093" y="280851"/>
            <a:ext cx="9661570" cy="13716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Курс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порівняльної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стил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стики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німецької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української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таких тем: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023" y="1549400"/>
            <a:ext cx="5943601" cy="53086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тил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стик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серед лінгвістичних дисциплін та засоби створення стилістичного ефекту.</a:t>
            </a:r>
          </a:p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Порівняльна характеристика стилів німецької та української мов.</a:t>
            </a:r>
          </a:p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Класифікація стилів двох мов. </a:t>
            </a:r>
          </a:p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Стилістичні фігури німецької та української мов.</a:t>
            </a:r>
          </a:p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Стилістична класифікація фразеологічних висловлювань.</a:t>
            </a:r>
          </a:p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Емоційно забарвлений синтаксис.</a:t>
            </a:r>
          </a:p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Вибір стилістичних прийомів.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3289" y="2749731"/>
            <a:ext cx="3851275" cy="26431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265</TotalTime>
  <Words>178</Words>
  <Application>Microsoft Office PowerPoint</Application>
  <PresentationFormat>Произвольный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Сектор</vt:lpstr>
      <vt:lpstr>Порівняльна лексикологія німецької та української мов /  Порівняльна стилістика  німецької та української мов</vt:lpstr>
      <vt:lpstr>Слайд 2</vt:lpstr>
      <vt:lpstr>Слайд 3</vt:lpstr>
      <vt:lpstr>Слайд 4</vt:lpstr>
      <vt:lpstr>Курс вивчення порівняльної стилiстики німецької та української мов передбачає вивчення таких тем: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Теоретичний курс німецької мови</dc:title>
  <dc:creator>Gete</dc:creator>
  <cp:lastModifiedBy>RePack by SPecialiST</cp:lastModifiedBy>
  <cp:revision>23</cp:revision>
  <dcterms:created xsi:type="dcterms:W3CDTF">2020-05-21T17:23:12Z</dcterms:created>
  <dcterms:modified xsi:type="dcterms:W3CDTF">2020-11-24T13:38:39Z</dcterms:modified>
</cp:coreProperties>
</file>