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/>
    <p:restoredTop sz="94673"/>
  </p:normalViewPr>
  <p:slideViewPr>
    <p:cSldViewPr snapToGrid="0">
      <p:cViewPr varScale="1">
        <p:scale>
          <a:sx n="107" d="100"/>
          <a:sy n="107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FC022-0AEB-47C4-A791-D277BB91B6C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B05D-CD6D-4640-943A-6E8DE9236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7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4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0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5EC12-D2C7-422E-A2E1-E670CB1B430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233" y="1099730"/>
            <a:ext cx="8617527" cy="3282265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5000" b="1" dirty="0">
                <a:solidFill>
                  <a:schemeClr val="accent4">
                    <a:lumMod val="50000"/>
                  </a:schemeClr>
                </a:solidFill>
              </a:rPr>
              <a:t>Соціолінгвістичні аспекти </a:t>
            </a:r>
            <a:br>
              <a:rPr lang="de-DE" sz="5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5000" b="1" dirty="0">
                <a:solidFill>
                  <a:schemeClr val="accent4">
                    <a:lumMod val="50000"/>
                  </a:schemeClr>
                </a:solidFill>
              </a:rPr>
              <a:t>перекладу </a:t>
            </a:r>
            <a:br>
              <a:rPr lang="de-DE" sz="5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5000" b="1" dirty="0">
                <a:solidFill>
                  <a:schemeClr val="accent4">
                    <a:lumMod val="50000"/>
                  </a:schemeClr>
                </a:solidFill>
              </a:rPr>
              <a:t>німецькомовних текстів</a:t>
            </a:r>
            <a:r>
              <a:rPr lang="ru-UA" sz="5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5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0F453-6564-9249-9AF0-6E37DF86A74C}"/>
              </a:ext>
            </a:extLst>
          </p:cNvPr>
          <p:cNvSpPr txBox="1"/>
          <p:nvPr/>
        </p:nvSpPr>
        <p:spPr>
          <a:xfrm>
            <a:off x="2055417" y="4672340"/>
            <a:ext cx="808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sz="3200" b="1" dirty="0">
                <a:solidFill>
                  <a:schemeClr val="accent5">
                    <a:lumMod val="75000"/>
                  </a:schemeClr>
                </a:solidFill>
              </a:rPr>
              <a:t>6/</a:t>
            </a:r>
            <a:r>
              <a:rPr lang="ru-UA" sz="3200" b="1" dirty="0">
                <a:solidFill>
                  <a:schemeClr val="accent5">
                    <a:lumMod val="75000"/>
                  </a:schemeClr>
                </a:solidFill>
              </a:rPr>
              <a:t>8 семестр</a:t>
            </a: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UA" sz="3200" b="1" dirty="0">
                <a:solidFill>
                  <a:schemeClr val="accent5">
                    <a:lumMod val="75000"/>
                  </a:schemeClr>
                </a:solidFill>
              </a:rPr>
              <a:t>залік</a:t>
            </a:r>
            <a:endParaRPr lang="uk-U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B73E7-5B94-B640-9501-B77B45F59B3F}"/>
              </a:ext>
            </a:extLst>
          </p:cNvPr>
          <p:cNvSpPr txBox="1"/>
          <p:nvPr/>
        </p:nvSpPr>
        <p:spPr>
          <a:xfrm>
            <a:off x="2280063" y="5911382"/>
            <a:ext cx="8288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Лектор: Зданюк Тетяна Вікторівна, кандидат педагогічних наук, доцент, доцент кафедри німецької мови</a:t>
            </a:r>
            <a:endParaRPr lang="de-DE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8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FFE616E-8A7D-0F4F-BD35-A910609C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68" y="589313"/>
            <a:ext cx="6141337" cy="533499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uk-UA" sz="31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4600" b="1" dirty="0">
                <a:solidFill>
                  <a:schemeClr val="accent4">
                    <a:lumMod val="50000"/>
                  </a:schemeClr>
                </a:solidFill>
              </a:rPr>
              <a:t>На кого розрахована дисципліна?</a:t>
            </a:r>
          </a:p>
          <a:p>
            <a:pPr marL="0" indent="0" algn="ctr">
              <a:buNone/>
            </a:pPr>
            <a:r>
              <a:rPr lang="uk-UA" sz="5100" b="1" dirty="0">
                <a:solidFill>
                  <a:schemeClr val="accent5">
                    <a:lumMod val="75000"/>
                  </a:schemeClr>
                </a:solidFill>
              </a:rPr>
              <a:t>на усіх, хто хоче…</a:t>
            </a:r>
          </a:p>
          <a:p>
            <a:pPr>
              <a:lnSpc>
                <a:spcPct val="120000"/>
              </a:lnSpc>
            </a:pPr>
            <a:r>
              <a:rPr lang="uk-UA" sz="3700" b="1" dirty="0">
                <a:solidFill>
                  <a:schemeClr val="accent4">
                    <a:lumMod val="50000"/>
                  </a:schemeClr>
                </a:solidFill>
              </a:rPr>
              <a:t>читати німецькомовні тексти в оригіналі;</a:t>
            </a:r>
          </a:p>
          <a:p>
            <a:pPr>
              <a:lnSpc>
                <a:spcPct val="120000"/>
              </a:lnSpc>
            </a:pP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розуміти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особливості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 перекладу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соціокультурної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 (безеквівалентної,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фонової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) лексики;</a:t>
            </a:r>
            <a:endParaRPr lang="uk-UA" sz="37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набути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практичних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фахових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умінь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3700" b="1" dirty="0" err="1">
                <a:solidFill>
                  <a:schemeClr val="accent4">
                    <a:lumMod val="50000"/>
                  </a:schemeClr>
                </a:solidFill>
              </a:rPr>
              <a:t>галузі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</a:rPr>
              <a:t> перекладознавства</a:t>
            </a:r>
            <a:endParaRPr lang="uk-UA" sz="37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34DB62-F3E8-BC4F-B257-D0E10F97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83" y="672440"/>
            <a:ext cx="4578121" cy="55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831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96" y="783771"/>
            <a:ext cx="10652166" cy="1318161"/>
          </a:xfrm>
        </p:spPr>
        <p:txBody>
          <a:bodyPr>
            <a:normAutofit fontScale="90000"/>
          </a:bodyPr>
          <a:lstStyle/>
          <a:p>
            <a:pPr algn="l"/>
            <a:br>
              <a:rPr lang="ru-RU" sz="4000" b="1" dirty="0"/>
            </a:br>
            <a:br>
              <a:rPr lang="ru-RU" sz="4000" b="1" dirty="0"/>
            </a:br>
            <a:r>
              <a:rPr lang="ru-RU" sz="4600" b="1" dirty="0">
                <a:solidFill>
                  <a:schemeClr val="accent4">
                    <a:lumMod val="50000"/>
                  </a:schemeClr>
                </a:solidFill>
              </a:rPr>
              <a:t>Мета:</a:t>
            </a:r>
            <a:br>
              <a:rPr lang="ru-RU" sz="4000" dirty="0"/>
            </a:br>
            <a:r>
              <a:rPr lang="ru-RU" sz="3100" b="1" dirty="0" err="1"/>
              <a:t>ознайомити</a:t>
            </a:r>
            <a:r>
              <a:rPr lang="ru-RU" sz="3100" b="1" dirty="0"/>
              <a:t> </a:t>
            </a:r>
            <a:r>
              <a:rPr lang="ru-RU" sz="3100" b="1" dirty="0" err="1"/>
              <a:t>здобувачів</a:t>
            </a:r>
            <a:r>
              <a:rPr lang="ru-RU" sz="3100" b="1" dirty="0"/>
              <a:t> з </a:t>
            </a:r>
            <a:r>
              <a:rPr lang="ru-RU" sz="3100" b="1" dirty="0" err="1"/>
              <a:t>особливостями</a:t>
            </a:r>
            <a:r>
              <a:rPr lang="ru-RU" sz="3100" b="1" dirty="0"/>
              <a:t> перекладу </a:t>
            </a:r>
            <a:r>
              <a:rPr lang="ru-RU" sz="3100" b="1" dirty="0" err="1"/>
              <a:t>соціокультурної</a:t>
            </a:r>
            <a:r>
              <a:rPr lang="ru-RU" sz="3100" b="1" dirty="0"/>
              <a:t> лексики у текстах </a:t>
            </a:r>
            <a:r>
              <a:rPr lang="ru-RU" sz="3100" b="1" dirty="0" err="1"/>
              <a:t>різних</a:t>
            </a:r>
            <a:r>
              <a:rPr lang="ru-RU" sz="3100" b="1" dirty="0"/>
              <a:t> </a:t>
            </a:r>
            <a:r>
              <a:rPr lang="ru-RU" sz="3100" b="1" dirty="0" err="1"/>
              <a:t>жанрів</a:t>
            </a:r>
            <a:r>
              <a:rPr lang="ru-RU" sz="3100" b="1" dirty="0"/>
              <a:t> та </a:t>
            </a:r>
            <a:r>
              <a:rPr lang="ru-RU" sz="3100" b="1" dirty="0" err="1"/>
              <a:t>сформувати</a:t>
            </a:r>
            <a:r>
              <a:rPr lang="ru-RU" sz="3100" b="1" dirty="0"/>
              <a:t> </a:t>
            </a:r>
            <a:r>
              <a:rPr lang="ru-RU" sz="3100" b="1" dirty="0" err="1"/>
              <a:t>навички</a:t>
            </a:r>
            <a:r>
              <a:rPr lang="ru-RU" sz="3100" b="1" dirty="0"/>
              <a:t>, </a:t>
            </a:r>
            <a:r>
              <a:rPr lang="ru-RU" sz="3100" b="1" dirty="0" err="1"/>
              <a:t>необхідні</a:t>
            </a:r>
            <a:r>
              <a:rPr lang="ru-RU" sz="3100" b="1" dirty="0"/>
              <a:t> для </a:t>
            </a:r>
            <a:r>
              <a:rPr lang="ru-RU" sz="3100" b="1" dirty="0" err="1"/>
              <a:t>його</a:t>
            </a:r>
            <a:r>
              <a:rPr lang="ru-RU" sz="3100" b="1" dirty="0"/>
              <a:t> </a:t>
            </a:r>
            <a:r>
              <a:rPr lang="ru-RU" sz="3100" b="1" dirty="0" err="1"/>
              <a:t>здійснення</a:t>
            </a:r>
            <a:r>
              <a:rPr lang="ru-RU" sz="3100" b="1" dirty="0"/>
              <a:t>. </a:t>
            </a:r>
            <a:br>
              <a:rPr lang="ru-RU" sz="2700" dirty="0"/>
            </a:br>
            <a:br>
              <a:rPr lang="ru-RU" sz="3100" dirty="0"/>
            </a:br>
            <a:endParaRPr lang="ru-RU" sz="3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0EF4959-533B-324D-BADE-93B52633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6" y="2731325"/>
            <a:ext cx="8146473" cy="3841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100" b="1" dirty="0" err="1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Завдання</a:t>
            </a:r>
            <a:r>
              <a:rPr lang="ru-RU" sz="4100" b="1" dirty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just"/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виробити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у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здобувачів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уміння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ідентифікувати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соціокультурну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лексику у текстах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різних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жанрів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; </a:t>
            </a:r>
          </a:p>
          <a:p>
            <a:pPr algn="just"/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навчити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застосовувати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різні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перекладацькі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 </a:t>
            </a:r>
            <a:r>
              <a:rPr lang="ru-RU" sz="28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прийоми</a:t>
            </a:r>
            <a:r>
              <a:rPr lang="ru-RU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; </a:t>
            </a:r>
          </a:p>
          <a:p>
            <a:pPr marL="0" indent="0">
              <a:buNone/>
            </a:pPr>
            <a:endParaRPr lang="ru-RU" sz="36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970B04-068E-7246-8704-5ACDD7EE2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8569" r="8533"/>
          <a:stretch/>
        </p:blipFill>
        <p:spPr>
          <a:xfrm>
            <a:off x="9167751" y="2101932"/>
            <a:ext cx="2347356" cy="41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1579419"/>
            <a:ext cx="10848111" cy="4835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CED7-0B30-9F41-8912-8CCAD39C39F3}"/>
              </a:ext>
            </a:extLst>
          </p:cNvPr>
          <p:cNvSpPr txBox="1"/>
          <p:nvPr/>
        </p:nvSpPr>
        <p:spPr>
          <a:xfrm>
            <a:off x="671944" y="163736"/>
            <a:ext cx="1084811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endParaRPr lang="de-DE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/>
            <a:endParaRPr lang="de-DE" sz="1800" i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5000" b="1" dirty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Falsche Freunde des Übersetzers</a:t>
            </a:r>
          </a:p>
          <a:p>
            <a:pPr marL="342900" lvl="0" indent="-342900"/>
            <a:endParaRPr lang="de-DE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9DC27E-4769-BA44-944B-D5E110BA9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61" y="1579419"/>
            <a:ext cx="9360076" cy="45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173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1579419"/>
            <a:ext cx="10848111" cy="4835236"/>
          </a:xfrm>
        </p:spPr>
        <p:txBody>
          <a:bodyPr>
            <a:normAutofit fontScale="62500" lnSpcReduction="20000"/>
          </a:bodyPr>
          <a:lstStyle/>
          <a:p>
            <a:r>
              <a:rPr lang="ru-RU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навстіж</a:t>
            </a:r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 offen; </a:t>
            </a:r>
          </a:p>
          <a:p>
            <a:r>
              <a:rPr lang="ru-RU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недарма</a:t>
            </a:r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− </a:t>
            </a:r>
            <a:r>
              <a:rPr lang="de-DE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ohne Grund; </a:t>
            </a:r>
            <a:endParaRPr lang="uk-UA" sz="4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навмання</a:t>
            </a:r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gut </a:t>
            </a:r>
            <a:r>
              <a:rPr lang="de-DE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</a:t>
            </a:r>
            <a:r>
              <a:rPr lang="de-DE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̈</a:t>
            </a:r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de-DE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uk-UA" sz="4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окріп</a:t>
            </a:r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kochendes Wasser; </a:t>
            </a:r>
          </a:p>
          <a:p>
            <a:r>
              <a:rPr lang="ru-RU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восьмикласник</a:t>
            </a:r>
            <a:r>
              <a:rPr lang="ru-RU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4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Schüler</a:t>
            </a:r>
            <a:r>
              <a:rPr lang="de-DE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achten Klasse; </a:t>
            </a:r>
          </a:p>
          <a:p>
            <a:r>
              <a:rPr lang="de-DE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verdurstern</a:t>
            </a:r>
            <a:r>
              <a:rPr lang="de-DE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uk-UA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умирати</a:t>
            </a:r>
            <a:r>
              <a:rPr 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спраги</a:t>
            </a:r>
            <a:r>
              <a:rPr 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DE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bemost</a:t>
            </a:r>
            <a:r>
              <a:rPr lang="de-DE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порослии</a:t>
            </a:r>
            <a:r>
              <a:rPr 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̆ </a:t>
            </a:r>
            <a:r>
              <a:rPr 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мохом</a:t>
            </a:r>
            <a:r>
              <a:rPr 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de-DE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Bilderbuch – </a:t>
            </a:r>
            <a:r>
              <a:rPr 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дитяча</a:t>
            </a:r>
            <a:r>
              <a:rPr 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книжка з </a:t>
            </a:r>
            <a:r>
              <a:rPr 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малюнками</a:t>
            </a:r>
            <a:r>
              <a:rPr 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CED7-0B30-9F41-8912-8CCAD39C39F3}"/>
              </a:ext>
            </a:extLst>
          </p:cNvPr>
          <p:cNvSpPr txBox="1"/>
          <p:nvPr/>
        </p:nvSpPr>
        <p:spPr>
          <a:xfrm>
            <a:off x="581891" y="39582"/>
            <a:ext cx="1084811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endParaRPr lang="de-DE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/>
            <a:endParaRPr lang="de-DE" sz="1800" i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000" b="1" dirty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Безеквівалентна лексика:</a:t>
            </a:r>
            <a:endParaRPr lang="de-DE" sz="5000" b="1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lvl="0" indent="-342900"/>
            <a:endParaRPr lang="de-DE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итання.jpg">
            <a:extLst>
              <a:ext uri="{FF2B5EF4-FFF2-40B4-BE49-F238E27FC236}">
                <a16:creationId xmlns:a16="http://schemas.microsoft.com/office/drawing/2014/main" id="{31EB3B24-DB8D-6540-8ADB-5A09EA763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7" r="12783"/>
          <a:stretch/>
        </p:blipFill>
        <p:spPr>
          <a:xfrm>
            <a:off x="8915896" y="1579419"/>
            <a:ext cx="2604160" cy="40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1412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809</TotalTime>
  <Words>181</Words>
  <Application>Microsoft Macintosh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Натуральные материалы</vt:lpstr>
      <vt:lpstr>          Соціолінгвістичні аспекти  перекладу  німецькомовних текстів </vt:lpstr>
      <vt:lpstr>Презентация PowerPoint</vt:lpstr>
      <vt:lpstr>  Мета: ознайомити здобувачів з особливостями перекладу соціокультурної лексики у текстах різних жанрів та сформувати навички, необхідні для його здійснення.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УСНОГО ТА ПИСЬМОВОГО ПЕРЕКЛАДУ</dc:title>
  <dc:creator>Эдуард Иноземцев</dc:creator>
  <cp:lastModifiedBy>Microsoft Office User</cp:lastModifiedBy>
  <cp:revision>67</cp:revision>
  <dcterms:created xsi:type="dcterms:W3CDTF">2020-06-17T12:12:51Z</dcterms:created>
  <dcterms:modified xsi:type="dcterms:W3CDTF">2022-01-28T16:29:08Z</dcterms:modified>
</cp:coreProperties>
</file>